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56500" cy="10680700"/>
  <p:notesSz cx="6797675" cy="9926638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CCNTGH+VAGRoundedStd-Bold" panose="020B0604020202020204"/>
      <p:regular r:id="rId9"/>
    </p:embeddedFont>
    <p:embeddedFont>
      <p:font typeface="RMQRDF+VAGRoundedStd-Light" panose="020B0604020202020204"/>
      <p:regular r:id="rId10"/>
    </p:embeddedFont>
    <p:embeddedFont>
      <p:font typeface="SAUCRD+VAGRoundedStd-Black" panose="020B0604020202020204"/>
      <p:regular r:id="rId11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38A"/>
    <a:srgbClr val="275791"/>
    <a:srgbClr val="E6007E"/>
    <a:srgbClr val="DD19C6"/>
    <a:srgbClr val="B50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C7703E-31C0-4495-9B42-37AC220678FD}" v="29" dt="2023-01-17T15:59:06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18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5B2EC-BB48-442D-AE55-9A24590C03B4}" type="datetimeFigureOut">
              <a:rPr lang="fr-FR" smtClean="0"/>
              <a:t>11/05/2023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C6945-4F30-4403-8329-B4D8280EC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62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6945-4F30-4403-8329-B4D8280EC4E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43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ransportscolaire.aleop.paysdelaloire.fr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terresdemontaigu.fr/wp-content/uploads/2023/04/Reglement-2023.VConseil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4374752" y="1348951"/>
            <a:ext cx="3075906" cy="8335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423" marR="0">
              <a:lnSpc>
                <a:spcPts val="112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E6007E"/>
                </a:solidFill>
                <a:latin typeface="CCNTGH+VAGRoundedStd-Bold"/>
              </a:rPr>
              <a:t>Communauté d’agglomération Terres de Montaigu</a:t>
            </a:r>
            <a:endParaRPr sz="900" dirty="0">
              <a:solidFill>
                <a:srgbClr val="E6007E"/>
              </a:solidFill>
              <a:latin typeface="CCNTGH+VAGRoundedStd-Bold"/>
            </a:endParaRPr>
          </a:p>
          <a:p>
            <a:pPr marL="150082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900" dirty="0">
                <a:solidFill>
                  <a:srgbClr val="E6007E"/>
                </a:solidFill>
                <a:latin typeface="CCNTGH+VAGRoundedStd-Bold"/>
              </a:rPr>
              <a:t>  Service Mobilité</a:t>
            </a:r>
          </a:p>
          <a:p>
            <a:pPr marL="182563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b="1" dirty="0">
                <a:solidFill>
                  <a:srgbClr val="221E1F"/>
                </a:solidFill>
                <a:latin typeface="Simply"/>
                <a:cs typeface="RMQRDF+VAGRoundedStd-Light"/>
              </a:rPr>
              <a:t>Adresse postale : 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35 Avenue Villebois Mareuil | BP40306 |                  85603 MONTAIGU-VENDEE</a:t>
            </a:r>
          </a:p>
          <a:p>
            <a:pPr marL="182563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b="1" dirty="0">
                <a:solidFill>
                  <a:srgbClr val="221E1F"/>
                </a:solidFill>
                <a:latin typeface="Simply"/>
                <a:cs typeface="RMQRDF+VAGRoundedStd-Light"/>
              </a:rPr>
              <a:t>Adresse accueil 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: 440 rue du Mondial | MONTAIGU-VENDÉE</a:t>
            </a:r>
          </a:p>
          <a:p>
            <a:pPr marL="150082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Simply"/>
                <a:cs typeface="RMQRDF+VAGRoundedStd-Light"/>
              </a:rPr>
              <a:t>du lundi au mercredi de 9h à 12h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30</a:t>
            </a:r>
            <a:r>
              <a:rPr sz="800" dirty="0">
                <a:solidFill>
                  <a:srgbClr val="221E1F"/>
                </a:solidFill>
                <a:latin typeface="Simply"/>
                <a:cs typeface="RMQRDF+VAGRoundedStd-Light"/>
              </a:rPr>
              <a:t> et de 14h à 17h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30</a:t>
            </a:r>
            <a:endParaRPr sz="800" dirty="0">
              <a:solidFill>
                <a:srgbClr val="221E1F"/>
              </a:solidFill>
              <a:latin typeface="Simply"/>
              <a:cs typeface="RMQRDF+VAGRoundedStd-Light"/>
            </a:endParaRPr>
          </a:p>
        </p:txBody>
      </p:sp>
      <p:sp>
        <p:nvSpPr>
          <p:cNvPr id="71" name="object 12"/>
          <p:cNvSpPr/>
          <p:nvPr/>
        </p:nvSpPr>
        <p:spPr>
          <a:xfrm>
            <a:off x="0" y="1772197"/>
            <a:ext cx="2993419" cy="216001"/>
          </a:xfrm>
          <a:prstGeom prst="rect">
            <a:avLst/>
          </a:prstGeom>
          <a:solidFill>
            <a:srgbClr val="32338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" y="1562782"/>
            <a:ext cx="2993419" cy="216001"/>
          </a:xfrm>
          <a:prstGeom prst="rect">
            <a:avLst/>
          </a:prstGeom>
          <a:solidFill>
            <a:srgbClr val="32338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3878" y="2209743"/>
            <a:ext cx="98886" cy="7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907222" y="475163"/>
            <a:ext cx="1550017" cy="423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33"/>
              </a:lnSpc>
              <a:spcBef>
                <a:spcPts val="0"/>
              </a:spcBef>
              <a:spcAft>
                <a:spcPts val="0"/>
              </a:spcAft>
            </a:pPr>
            <a:r>
              <a:rPr sz="2400" spc="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DEMANDE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12255" y="842259"/>
            <a:ext cx="3884464" cy="328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89"/>
              </a:lnSpc>
              <a:spcBef>
                <a:spcPts val="0"/>
              </a:spcBef>
              <a:spcAft>
                <a:spcPts val="0"/>
              </a:spcAft>
            </a:pPr>
            <a:r>
              <a:rPr sz="2050" spc="-1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DE</a:t>
            </a:r>
            <a:r>
              <a:rPr sz="20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 </a:t>
            </a:r>
            <a:r>
              <a:rPr sz="2050" spc="-3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CRÉATION</a:t>
            </a:r>
            <a:r>
              <a:rPr sz="2050" spc="16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 </a:t>
            </a:r>
            <a:r>
              <a:rPr sz="20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D’UN ARRÊT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28506" y="1576278"/>
            <a:ext cx="2667168" cy="410369"/>
          </a:xfrm>
          <a:prstGeom prst="rect">
            <a:avLst/>
          </a:prstGeom>
          <a:solidFill>
            <a:srgbClr val="32338A"/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23"/>
              </a:lnSpc>
              <a:spcBef>
                <a:spcPts val="0"/>
              </a:spcBef>
              <a:spcAft>
                <a:spcPts val="0"/>
              </a:spcAft>
            </a:pPr>
            <a:r>
              <a:rPr sz="1300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À</a:t>
            </a:r>
            <a:r>
              <a:rPr sz="1300" spc="75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retourner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avant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le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lang="fr-FR"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30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 err="1">
                <a:solidFill>
                  <a:srgbClr val="FFFFFF"/>
                </a:solidFill>
                <a:latin typeface="CCNTGH+VAGRoundedStd-Bold"/>
                <a:cs typeface="CCNTGH+VAGRoundedStd-Bold"/>
              </a:rPr>
              <a:t>juin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202</a:t>
            </a:r>
            <a:r>
              <a:rPr lang="fr-FR"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3 pour une réponse avant fin aout</a:t>
            </a:r>
            <a:endParaRPr sz="1300" spc="26" dirty="0">
              <a:solidFill>
                <a:srgbClr val="FFFFFF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2036" y="2186652"/>
            <a:ext cx="3058542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9858" marR="0">
              <a:lnSpc>
                <a:spcPts val="972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02 55 36 02 07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- 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mobilite@terresdemontaigu.fr</a:t>
            </a:r>
            <a:endParaRPr sz="800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0D42BFD4-B0EC-9536-05C2-476FF91298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2" y="221829"/>
            <a:ext cx="2451928" cy="1273829"/>
          </a:xfrm>
          <a:prstGeom prst="rect">
            <a:avLst/>
          </a:prstGeom>
        </p:spPr>
      </p:pic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57C10EA7-B253-1B0D-C294-6DEAD219846C}"/>
              </a:ext>
            </a:extLst>
          </p:cNvPr>
          <p:cNvCxnSpPr/>
          <p:nvPr/>
        </p:nvCxnSpPr>
        <p:spPr>
          <a:xfrm flipV="1">
            <a:off x="3045609" y="568595"/>
            <a:ext cx="298638" cy="672088"/>
          </a:xfrm>
          <a:prstGeom prst="line">
            <a:avLst/>
          </a:prstGeom>
          <a:ln w="28575">
            <a:solidFill>
              <a:srgbClr val="3233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bject 25"/>
          <p:cNvSpPr txBox="1"/>
          <p:nvPr/>
        </p:nvSpPr>
        <p:spPr>
          <a:xfrm>
            <a:off x="488185" y="3388908"/>
            <a:ext cx="3290065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8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Conditions de création d’un point d’arrêt</a:t>
            </a:r>
            <a:endParaRPr sz="1400" dirty="0">
              <a:solidFill>
                <a:srgbClr val="5F6063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73" name="object 27"/>
          <p:cNvSpPr txBox="1"/>
          <p:nvPr/>
        </p:nvSpPr>
        <p:spPr>
          <a:xfrm>
            <a:off x="1118577" y="8371765"/>
            <a:ext cx="584827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Retrouver le Règlement des transports scolaires sur le site internet de Terres de Montaigu ou en accès direct en cliquant 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  <a:hlinkClick r:id="rId4"/>
              </a:rPr>
              <a:t>ici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</a:t>
            </a:r>
            <a:endParaRPr sz="1000" spc="13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</p:txBody>
      </p:sp>
      <p:sp>
        <p:nvSpPr>
          <p:cNvPr id="74" name="Rectangle : avec coins arrondis en haut 4">
            <a:extLst>
              <a:ext uri="{FF2B5EF4-FFF2-40B4-BE49-F238E27FC236}">
                <a16:creationId xmlns:a16="http://schemas.microsoft.com/office/drawing/2014/main" id="{E6A3E996-0D6D-5B8F-71F5-707E7EEBFFED}"/>
              </a:ext>
            </a:extLst>
          </p:cNvPr>
          <p:cNvSpPr/>
          <p:nvPr/>
        </p:nvSpPr>
        <p:spPr>
          <a:xfrm rot="10800000">
            <a:off x="332852" y="3692714"/>
            <a:ext cx="6829774" cy="5144487"/>
          </a:xfrm>
          <a:prstGeom prst="round2SameRect">
            <a:avLst>
              <a:gd name="adj1" fmla="val 6854"/>
              <a:gd name="adj2" fmla="val 0"/>
            </a:avLst>
          </a:prstGeom>
          <a:noFill/>
          <a:ln w="12700">
            <a:solidFill>
              <a:srgbClr val="323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75" name="Organigramme : Procédé 5">
            <a:extLst>
              <a:ext uri="{FF2B5EF4-FFF2-40B4-BE49-F238E27FC236}">
                <a16:creationId xmlns:a16="http://schemas.microsoft.com/office/drawing/2014/main" id="{BFE68198-E711-31C9-2E00-BD048F93CAE6}"/>
              </a:ext>
            </a:extLst>
          </p:cNvPr>
          <p:cNvSpPr/>
          <p:nvPr/>
        </p:nvSpPr>
        <p:spPr>
          <a:xfrm>
            <a:off x="328505" y="3605036"/>
            <a:ext cx="3305729" cy="85501"/>
          </a:xfrm>
          <a:prstGeom prst="flowChartProcess">
            <a:avLst/>
          </a:prstGeom>
          <a:solidFill>
            <a:srgbClr val="3233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object 27"/>
          <p:cNvSpPr txBox="1"/>
          <p:nvPr/>
        </p:nvSpPr>
        <p:spPr>
          <a:xfrm>
            <a:off x="471023" y="3771093"/>
            <a:ext cx="6495830" cy="4462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15"/>
              </a:lnSpc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L’organisation des services de transport est réalisée par le service Mobilité de Terres de Montaigu qui veille aux conditions de sécurité et de temps de parcours.</a:t>
            </a:r>
          </a:p>
          <a:p>
            <a:pPr>
              <a:lnSpc>
                <a:spcPts val="1215"/>
              </a:lnSpc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Les circuits sont optimisés en fonction des temps de transport et tient compte des distances entre deux points d’arrêt. Ainsi, aucun point d’arrêt ne sera créé :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À moins de 500m pour les circuits du primaire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À moins de 1 000 m pour les circuits du secondaire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À moins de 3 </a:t>
            </a:r>
            <a:r>
              <a:rPr lang="fr-FR" sz="1000" spc="1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m d’un établissement scolaire (hors circuits destinés aux élèves de primaire et maternelle) ainsi qu’à l’intérieur de l’agglomération au sens de l’article R110-2 du code de la route où se situe l’établissement scolaire</a:t>
            </a:r>
          </a:p>
          <a:p>
            <a:pPr>
              <a:lnSpc>
                <a:spcPts val="1215"/>
              </a:lnSpc>
            </a:pPr>
            <a:endParaRPr lang="fr-FR" sz="1000" spc="10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>
              <a:lnSpc>
                <a:spcPts val="1215"/>
              </a:lnSpc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Lors de l’inscription, les élèves sont prioritairement affectés sur un </a:t>
            </a:r>
            <a:r>
              <a:rPr lang="fr-FR" sz="1000" spc="1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trajet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entre un point d’arrêt existant et leur établissement scolaire.</a:t>
            </a:r>
          </a:p>
          <a:p>
            <a:pPr>
              <a:lnSpc>
                <a:spcPts val="1215"/>
              </a:lnSpc>
            </a:pPr>
            <a:endParaRPr lang="fr-FR" sz="1000" spc="10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>
              <a:lnSpc>
                <a:spcPts val="1215"/>
              </a:lnSpc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Terres de Montaigu ne pourra traiter que les demandes de créations ou de modification d’un point d’arrêt situés sur son ressort territorial et à destination des établissements scolaires de référence également situés sur son ressort territorial.</a:t>
            </a:r>
          </a:p>
          <a:p>
            <a:pPr>
              <a:lnSpc>
                <a:spcPts val="1215"/>
              </a:lnSpc>
            </a:pPr>
            <a:endParaRPr lang="fr-FR" sz="1000" spc="13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>
              <a:lnSpc>
                <a:spcPts val="1215"/>
              </a:lnSpc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Les points d’arrêts font </a:t>
            </a:r>
            <a:r>
              <a:rPr lang="fr-FR" sz="1000" spc="13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l’objet</a:t>
            </a: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d’une étude au regard du règlement et d’un diagnostic sécurité établi entre :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La commune,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 ou les transporteurs,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 service Mobilité de Terres de Montaigu,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L’AO2, le Département, et la Région le cas échéant.</a:t>
            </a:r>
          </a:p>
          <a:p>
            <a:pPr>
              <a:lnSpc>
                <a:spcPts val="1215"/>
              </a:lnSpc>
            </a:pPr>
            <a:endParaRPr lang="fr-FR" sz="1000" spc="13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>
              <a:lnSpc>
                <a:spcPts val="1215"/>
              </a:lnSpc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Aucun arrêt et ou demi-tour du car sur foncier privé ne pourront être autorisés et seuls les arrêts officiels et reconnus selon ce processus seront autorisés.</a:t>
            </a:r>
          </a:p>
          <a:p>
            <a:pPr>
              <a:lnSpc>
                <a:spcPts val="1215"/>
              </a:lnSpc>
            </a:pPr>
            <a:endParaRPr lang="fr-FR" sz="1000" spc="13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>
              <a:lnSpc>
                <a:spcPts val="1215"/>
              </a:lnSpc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Toute demande de création de point d’arrêt sera par ailleurs étudiée au regard :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Du nombre d’élèves concernés apprécié au cas par cas, scolarisés dans leur établissement de référence avec comme seuil minimal de 2 élèves.</a:t>
            </a:r>
          </a:p>
          <a:p>
            <a:pPr marL="171450" indent="-171450">
              <a:lnSpc>
                <a:spcPts val="1215"/>
              </a:lnSpc>
              <a:buFont typeface="Wingdings" panose="05000000000000000000" pitchFamily="2" charset="2"/>
              <a:buChar char="§"/>
            </a:pPr>
            <a:r>
              <a:rPr lang="fr-FR" sz="1000" spc="1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De ses conditions d’accès, de qualité et de coût.</a:t>
            </a:r>
            <a:endParaRPr sz="1000" spc="13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6198" y="8306505"/>
            <a:ext cx="370217" cy="370217"/>
          </a:xfrm>
          <a:prstGeom prst="rect">
            <a:avLst/>
          </a:prstGeom>
        </p:spPr>
      </p:pic>
      <p:sp>
        <p:nvSpPr>
          <p:cNvPr id="77" name="object 27"/>
          <p:cNvSpPr txBox="1"/>
          <p:nvPr/>
        </p:nvSpPr>
        <p:spPr>
          <a:xfrm>
            <a:off x="1070888" y="2697983"/>
            <a:ext cx="5848276" cy="4621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1" spc="10" dirty="0">
                <a:solidFill>
                  <a:srgbClr val="275791"/>
                </a:solidFill>
                <a:latin typeface="RMQRDF+VAGRoundedStd-Light"/>
                <a:cs typeface="RMQRDF+VAGRoundedStd-Light"/>
              </a:rPr>
              <a:t>Pour connaitre les points d’arrêts disponibles actuellement et </a:t>
            </a:r>
            <a:r>
              <a:rPr lang="fr-FR" sz="1100" b="1" spc="10">
                <a:solidFill>
                  <a:srgbClr val="275791"/>
                </a:solidFill>
                <a:latin typeface="RMQRDF+VAGRoundedStd-Light"/>
                <a:cs typeface="RMQRDF+VAGRoundedStd-Light"/>
              </a:rPr>
              <a:t>qui continueront </a:t>
            </a:r>
            <a:r>
              <a:rPr lang="fr-FR" sz="1100" b="1" spc="10" dirty="0">
                <a:solidFill>
                  <a:srgbClr val="275791"/>
                </a:solidFill>
                <a:latin typeface="RMQRDF+VAGRoundedStd-Light"/>
                <a:cs typeface="RMQRDF+VAGRoundedStd-Light"/>
              </a:rPr>
              <a:t>pour la rentrée de septembre 2023, nous vous invitons consulter la carte interactive du réseau Aléop de la Région des Pays de la Loire accessible sur </a:t>
            </a:r>
            <a:r>
              <a:rPr lang="fr-FR" sz="1100" b="1" spc="10" dirty="0">
                <a:solidFill>
                  <a:srgbClr val="275791"/>
                </a:solidFill>
                <a:latin typeface="RMQRDF+VAGRoundedStd-Light"/>
                <a:cs typeface="RMQRDF+VAGRoundedStd-Light"/>
                <a:hlinkClick r:id="rId6"/>
              </a:rPr>
              <a:t>aleop.paysdelaloire.fr</a:t>
            </a:r>
            <a:endParaRPr sz="1100" b="1" spc="13" dirty="0">
              <a:solidFill>
                <a:srgbClr val="275791"/>
              </a:solidFill>
              <a:latin typeface="RMQRDF+VAGRoundedStd-Light"/>
              <a:cs typeface="RMQRDF+VAGRoundedStd-Light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5" y="2472600"/>
            <a:ext cx="713584" cy="71358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04464" y="9109130"/>
            <a:ext cx="6547571" cy="259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15"/>
              </a:lnSpc>
            </a:pPr>
            <a:r>
              <a:rPr lang="fr-FR" sz="1400" b="1" spc="13" dirty="0">
                <a:solidFill>
                  <a:srgbClr val="32338A"/>
                </a:solidFill>
                <a:latin typeface="RMQRDF+VAGRoundedStd-Light"/>
                <a:cs typeface="RMQRDF+VAGRoundedStd-Light"/>
              </a:rPr>
              <a:t>IMPORTANT : </a:t>
            </a:r>
            <a:r>
              <a:rPr lang="fr-FR" sz="1100" b="1" spc="13" dirty="0">
                <a:solidFill>
                  <a:srgbClr val="32338A"/>
                </a:solidFill>
                <a:latin typeface="RMQRDF+VAGRoundedStd-Light"/>
                <a:cs typeface="RMQRDF+VAGRoundedStd-Light"/>
              </a:rPr>
              <a:t>Document à retourner au Service Mobilité de Terres de Montaigu par courrier ou email</a:t>
            </a:r>
          </a:p>
        </p:txBody>
      </p:sp>
      <p:sp>
        <p:nvSpPr>
          <p:cNvPr id="78" name="object 22"/>
          <p:cNvSpPr txBox="1"/>
          <p:nvPr/>
        </p:nvSpPr>
        <p:spPr>
          <a:xfrm>
            <a:off x="616597" y="9438853"/>
            <a:ext cx="5960810" cy="6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423" marR="0" algn="ctr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E6007E"/>
                </a:solidFill>
                <a:latin typeface="CCNTGH+VAGRoundedStd-Bold"/>
              </a:rPr>
              <a:t>Communauté d’agglomération Terres de Montaigu - Service Mobilité</a:t>
            </a:r>
          </a:p>
          <a:p>
            <a:pPr marL="182563" marR="0" algn="ctr">
              <a:spcBef>
                <a:spcPts val="69"/>
              </a:spcBef>
              <a:spcAft>
                <a:spcPts val="0"/>
              </a:spcAft>
            </a:pPr>
            <a:r>
              <a:rPr lang="fr-FR" sz="1000" dirty="0">
                <a:solidFill>
                  <a:srgbClr val="221E1F"/>
                </a:solidFill>
                <a:latin typeface="Simply"/>
                <a:cs typeface="RMQRDF+VAGRoundedStd-Light"/>
              </a:rPr>
              <a:t>35 Avenue Villebois Mareuil | BP40306 | 85603 MONTAIGU-VENDEE</a:t>
            </a:r>
          </a:p>
          <a:p>
            <a:pPr marL="182563" marR="0" algn="ctr">
              <a:spcBef>
                <a:spcPts val="69"/>
              </a:spcBef>
              <a:spcAft>
                <a:spcPts val="0"/>
              </a:spcAft>
            </a:pPr>
            <a:r>
              <a:rPr lang="fr-FR" sz="1000" dirty="0">
                <a:solidFill>
                  <a:srgbClr val="221E1F"/>
                </a:solidFill>
                <a:latin typeface="Simply"/>
                <a:cs typeface="RMQRDF+VAGRoundedStd-Light"/>
              </a:rPr>
              <a:t>Ou mobilite@terresdemontaigu.fr</a:t>
            </a:r>
          </a:p>
          <a:p>
            <a:pPr marL="182563" marR="0" algn="ctr">
              <a:spcBef>
                <a:spcPts val="69"/>
              </a:spcBef>
              <a:spcAft>
                <a:spcPts val="0"/>
              </a:spcAft>
            </a:pPr>
            <a:endParaRPr lang="fr-FR" sz="1000" dirty="0">
              <a:solidFill>
                <a:srgbClr val="221E1F"/>
              </a:solidFill>
              <a:latin typeface="Simply"/>
              <a:cs typeface="RMQRDF+VAGRoundedStd-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bject 12"/>
          <p:cNvSpPr/>
          <p:nvPr/>
        </p:nvSpPr>
        <p:spPr>
          <a:xfrm>
            <a:off x="0" y="1778150"/>
            <a:ext cx="2993419" cy="216001"/>
          </a:xfrm>
          <a:prstGeom prst="rect">
            <a:avLst/>
          </a:prstGeom>
          <a:solidFill>
            <a:srgbClr val="32338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" y="1568735"/>
            <a:ext cx="2993419" cy="216001"/>
          </a:xfrm>
          <a:prstGeom prst="rect">
            <a:avLst/>
          </a:prstGeom>
          <a:solidFill>
            <a:srgbClr val="32338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114410" y="425861"/>
            <a:ext cx="1550017" cy="423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33"/>
              </a:lnSpc>
              <a:spcBef>
                <a:spcPts val="0"/>
              </a:spcBef>
              <a:spcAft>
                <a:spcPts val="0"/>
              </a:spcAft>
            </a:pPr>
            <a:r>
              <a:rPr sz="2400" spc="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DEMANDE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55955" y="846897"/>
            <a:ext cx="3934230" cy="328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89"/>
              </a:lnSpc>
              <a:spcBef>
                <a:spcPts val="0"/>
              </a:spcBef>
              <a:spcAft>
                <a:spcPts val="0"/>
              </a:spcAft>
            </a:pPr>
            <a:r>
              <a:rPr sz="2050" spc="-1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DE</a:t>
            </a:r>
            <a:r>
              <a:rPr sz="20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 </a:t>
            </a:r>
            <a:r>
              <a:rPr sz="2050" spc="-3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CRÉATION</a:t>
            </a:r>
            <a:r>
              <a:rPr sz="2050" spc="16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 </a:t>
            </a:r>
            <a:r>
              <a:rPr sz="20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D’UN ARRÊ</a:t>
            </a:r>
            <a:r>
              <a:rPr lang="fr-FR" sz="2050" dirty="0">
                <a:solidFill>
                  <a:srgbClr val="5F6063"/>
                </a:solidFill>
                <a:latin typeface="SAUCRD+VAGRoundedStd-Black"/>
                <a:cs typeface="SAUCRD+VAGRoundedStd-Black"/>
              </a:rPr>
              <a:t>T</a:t>
            </a:r>
            <a:endParaRPr sz="2050" dirty="0">
              <a:solidFill>
                <a:srgbClr val="5F6063"/>
              </a:solidFill>
              <a:latin typeface="SAUCRD+VAGRoundedStd-Black"/>
              <a:cs typeface="SAUCRD+VAGRoundedStd-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8506" y="1582231"/>
            <a:ext cx="2667168" cy="410369"/>
          </a:xfrm>
          <a:prstGeom prst="rect">
            <a:avLst/>
          </a:prstGeom>
          <a:solidFill>
            <a:srgbClr val="32338A"/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23"/>
              </a:lnSpc>
              <a:spcBef>
                <a:spcPts val="0"/>
              </a:spcBef>
              <a:spcAft>
                <a:spcPts val="0"/>
              </a:spcAft>
            </a:pPr>
            <a:r>
              <a:rPr sz="1300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À</a:t>
            </a:r>
            <a:r>
              <a:rPr sz="1300" spc="75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retourner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avant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le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lang="fr-FR"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30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 err="1">
                <a:solidFill>
                  <a:srgbClr val="FFFFFF"/>
                </a:solidFill>
                <a:latin typeface="CCNTGH+VAGRoundedStd-Bold"/>
                <a:cs typeface="CCNTGH+VAGRoundedStd-Bold"/>
              </a:rPr>
              <a:t>juin</a:t>
            </a:r>
            <a:r>
              <a:rPr sz="1300" spc="49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 </a:t>
            </a:r>
            <a:r>
              <a:rPr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202</a:t>
            </a:r>
            <a:r>
              <a:rPr lang="fr-FR" sz="1300" spc="26" dirty="0">
                <a:solidFill>
                  <a:srgbClr val="FFFFFF"/>
                </a:solidFill>
                <a:latin typeface="CCNTGH+VAGRoundedStd-Bold"/>
                <a:cs typeface="CCNTGH+VAGRoundedStd-Bold"/>
              </a:rPr>
              <a:t>3 pour une réponse avant fin aout</a:t>
            </a:r>
            <a:endParaRPr sz="1300" spc="26" dirty="0">
              <a:solidFill>
                <a:srgbClr val="FFFFFF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28180" y="2487275"/>
            <a:ext cx="3122478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8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 err="1">
                <a:solidFill>
                  <a:srgbClr val="5F6063"/>
                </a:solidFill>
                <a:latin typeface="CCNTGH+VAGRoundedStd-Bold"/>
                <a:cs typeface="CCNTGH+VAGRoundedStd-Bold"/>
              </a:rPr>
              <a:t>Élève</a:t>
            </a:r>
            <a:r>
              <a:rPr lang="fr-FR" sz="14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s concernés</a:t>
            </a:r>
            <a:endParaRPr sz="1400" dirty="0">
              <a:solidFill>
                <a:srgbClr val="5F6063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8506" y="2203566"/>
            <a:ext cx="2837535" cy="216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8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Identité du demandeur</a:t>
            </a:r>
            <a:endParaRPr sz="1400" dirty="0">
              <a:solidFill>
                <a:srgbClr val="5F6063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28180" y="2904557"/>
            <a:ext cx="25946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Renseigner </a:t>
            </a:r>
            <a:r>
              <a:rPr lang="fr-FR" sz="1000" spc="1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les Noms 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et Prénoms des élèves :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43171" y="2588719"/>
            <a:ext cx="3470548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Nom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3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Prénom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7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Rue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-27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Lieu-dit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37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Commune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-25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Courriel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9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</a:t>
            </a:r>
          </a:p>
          <a:p>
            <a:pPr marL="0" marR="0">
              <a:lnSpc>
                <a:spcPts val="1215"/>
              </a:lnSpc>
              <a:spcBef>
                <a:spcPts val="385"/>
              </a:spcBef>
              <a:spcAft>
                <a:spcPts val="0"/>
              </a:spcAft>
            </a:pPr>
            <a:r>
              <a:rPr sz="1000" spc="-21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Tél</a:t>
            </a:r>
            <a:r>
              <a:rPr lang="fr-FR" sz="1000" spc="-21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éphone</a:t>
            </a:r>
            <a:r>
              <a:rPr lang="fr-FR" sz="1000" spc="-21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112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83810" y="4238905"/>
            <a:ext cx="2476880" cy="240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3"/>
              </a:lnSpc>
              <a:spcBef>
                <a:spcPts val="0"/>
              </a:spcBef>
              <a:spcAft>
                <a:spcPts val="0"/>
              </a:spcAft>
            </a:pPr>
            <a:r>
              <a:rPr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Année</a:t>
            </a:r>
            <a:r>
              <a:rPr sz="1500" spc="27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 err="1">
                <a:solidFill>
                  <a:srgbClr val="5F6063"/>
                </a:solidFill>
                <a:latin typeface="CCNTGH+VAGRoundedStd-Bold"/>
                <a:cs typeface="CCNTGH+VAGRoundedStd-Bold"/>
              </a:rPr>
              <a:t>scolaire</a:t>
            </a:r>
            <a:r>
              <a:rPr sz="1500" spc="31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202</a:t>
            </a:r>
            <a:r>
              <a:rPr lang="fr-FR"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3</a:t>
            </a:r>
            <a:r>
              <a:rPr sz="1500" spc="27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/</a:t>
            </a:r>
            <a:r>
              <a:rPr sz="1500" spc="27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202</a:t>
            </a:r>
            <a:r>
              <a:rPr lang="fr-FR" sz="1500" dirty="0">
                <a:solidFill>
                  <a:srgbClr val="5F6063"/>
                </a:solidFill>
                <a:latin typeface="CCNTGH+VAGRoundedStd-Bold"/>
                <a:cs typeface="CCNTGH+VAGRoundedStd-Bold"/>
              </a:rPr>
              <a:t>4</a:t>
            </a:r>
            <a:endParaRPr sz="1500" dirty="0">
              <a:solidFill>
                <a:srgbClr val="5F6063"/>
              </a:solidFill>
              <a:latin typeface="CCNTGH+VAGRoundedStd-Bold"/>
              <a:cs typeface="CCNTGH+VAGRoundedStd-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2402" y="4711984"/>
            <a:ext cx="6415203" cy="628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49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21E1F"/>
                </a:solidFill>
                <a:latin typeface="CCNTGH+VAGRoundedStd-Bold"/>
                <a:cs typeface="CCNTGH+VAGRoundedStd-Bold"/>
              </a:rPr>
              <a:t>ÉTABLISSEMENT</a:t>
            </a:r>
            <a:r>
              <a:rPr sz="1000" spc="36" dirty="0">
                <a:solidFill>
                  <a:srgbClr val="221E1F"/>
                </a:solidFill>
                <a:latin typeface="CCNTGH+VAGRoundedStd-Bold"/>
                <a:cs typeface="CCNTGH+VAGRoundedStd-Bold"/>
              </a:rPr>
              <a:t> </a:t>
            </a:r>
            <a:r>
              <a:rPr sz="1000" dirty="0">
                <a:solidFill>
                  <a:srgbClr val="221E1F"/>
                </a:solidFill>
                <a:latin typeface="CCNTGH+VAGRoundedStd-Bold"/>
                <a:cs typeface="CCNTGH+VAGRoundedStd-Bold"/>
              </a:rPr>
              <a:t>:</a:t>
            </a:r>
            <a:endParaRPr sz="1000" spc="10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  <a:p>
            <a:pPr marL="13500" marR="0">
              <a:lnSpc>
                <a:spcPts val="1215"/>
              </a:lnSpc>
              <a:spcBef>
                <a:spcPts val="582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Nom de </a:t>
            </a:r>
            <a:r>
              <a:rPr sz="1000" spc="1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l’établissement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:</a:t>
            </a: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..................................................</a:t>
            </a: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......................................................................................................</a:t>
            </a:r>
          </a:p>
          <a:p>
            <a:pPr marL="13500" marR="0">
              <a:lnSpc>
                <a:spcPts val="1215"/>
              </a:lnSpc>
              <a:spcBef>
                <a:spcPts val="685"/>
              </a:spcBef>
              <a:spcAft>
                <a:spcPts val="0"/>
              </a:spcAft>
            </a:pPr>
            <a:r>
              <a:rPr lang="fr-FR"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Classe(s) : 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83810" y="5511000"/>
            <a:ext cx="1820608" cy="276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3"/>
              </a:lnSpc>
              <a:spcBef>
                <a:spcPts val="0"/>
              </a:spcBef>
              <a:spcAft>
                <a:spcPts val="0"/>
              </a:spcAft>
            </a:pPr>
            <a:r>
              <a:rPr sz="1500" dirty="0">
                <a:solidFill>
                  <a:srgbClr val="565759"/>
                </a:solidFill>
                <a:latin typeface="CCNTGH+VAGRoundedStd-Bold"/>
                <a:cs typeface="CCNTGH+VAGRoundedStd-Bold"/>
              </a:rPr>
              <a:t>Point</a:t>
            </a:r>
            <a:r>
              <a:rPr sz="1500" spc="27" dirty="0">
                <a:solidFill>
                  <a:srgbClr val="565759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>
                <a:solidFill>
                  <a:srgbClr val="565759"/>
                </a:solidFill>
                <a:latin typeface="CCNTGH+VAGRoundedStd-Bold"/>
                <a:cs typeface="CCNTGH+VAGRoundedStd-Bold"/>
              </a:rPr>
              <a:t>d’arrêt</a:t>
            </a:r>
            <a:r>
              <a:rPr sz="1500" spc="32" dirty="0">
                <a:solidFill>
                  <a:srgbClr val="565759"/>
                </a:solidFill>
                <a:latin typeface="CCNTGH+VAGRoundedStd-Bold"/>
                <a:cs typeface="CCNTGH+VAGRoundedStd-Bold"/>
              </a:rPr>
              <a:t> </a:t>
            </a:r>
            <a:r>
              <a:rPr sz="1500" dirty="0">
                <a:solidFill>
                  <a:srgbClr val="565759"/>
                </a:solidFill>
                <a:latin typeface="CCNTGH+VAGRoundedStd-Bold"/>
                <a:cs typeface="CCNTGH+VAGRoundedStd-Bold"/>
              </a:rPr>
              <a:t>sollicité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14857" y="6018059"/>
            <a:ext cx="645602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15"/>
              </a:lnSpc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Point d’arrêt existant le plus proche de votre domicile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lang="fr-FR"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............................................................................................................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328180" y="9343452"/>
            <a:ext cx="2266948" cy="342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Fait à :</a:t>
            </a:r>
            <a:r>
              <a:rPr sz="900" spc="15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9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</a:t>
            </a:r>
          </a:p>
          <a:p>
            <a:pPr marL="0" marR="0">
              <a:lnSpc>
                <a:spcPts val="1093"/>
              </a:lnSpc>
              <a:spcBef>
                <a:spcPts val="206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le :</a:t>
            </a:r>
            <a:r>
              <a:rPr sz="900" spc="23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9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17264" y="6259569"/>
            <a:ext cx="646490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843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Emplacement souhaité du point d’arrêt </a:t>
            </a:r>
            <a:r>
              <a:rPr sz="10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1000" spc="-9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...............................................................................................................................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680726" y="9774029"/>
            <a:ext cx="486105" cy="146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50"/>
              </a:lnSpc>
              <a:spcBef>
                <a:spcPts val="0"/>
              </a:spcBef>
              <a:spcAft>
                <a:spcPts val="0"/>
              </a:spcAft>
            </a:pPr>
            <a:r>
              <a:rPr sz="7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Signature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13245" y="6508366"/>
            <a:ext cx="3611878" cy="192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spc="1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Date souhaitée de création de l’arrêt </a:t>
            </a:r>
            <a:r>
              <a:rPr sz="1000" spc="109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: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.....................................................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92991" y="6731560"/>
            <a:ext cx="6744061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2"/>
              </a:lnSpc>
              <a:spcBef>
                <a:spcPts val="0"/>
              </a:spcBef>
              <a:spcAft>
                <a:spcPts val="0"/>
              </a:spcAft>
            </a:pP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Réaliser</a:t>
            </a:r>
            <a:r>
              <a:rPr sz="800" spc="209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un</a:t>
            </a:r>
            <a:r>
              <a:rPr sz="800" spc="209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croquis</a:t>
            </a:r>
            <a:r>
              <a:rPr sz="800" spc="209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ou </a:t>
            </a:r>
            <a:r>
              <a:rPr lang="fr-FR" sz="8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joindre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un plan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indiquant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la localisation précise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de</a:t>
            </a:r>
            <a:r>
              <a:rPr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l’arrêt</a:t>
            </a:r>
            <a:r>
              <a:rPr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souhaité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, du domicile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et</a:t>
            </a:r>
            <a:r>
              <a:rPr lang="fr-FR"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toute</a:t>
            </a:r>
            <a:r>
              <a:rPr lang="fr-FR"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autre</a:t>
            </a:r>
            <a:r>
              <a:rPr lang="fr-FR"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information</a:t>
            </a:r>
            <a:r>
              <a:rPr lang="fr-FR" sz="800" spc="296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de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</a:t>
            </a:r>
            <a:r>
              <a:rPr sz="800" dirty="0" err="1">
                <a:solidFill>
                  <a:srgbClr val="221E1F"/>
                </a:solidFill>
                <a:latin typeface="RMQRDF+VAGRoundedStd-Light"/>
                <a:cs typeface="RMQRDF+VAGRoundedStd-Light"/>
              </a:rPr>
              <a:t>compréhension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 :</a:t>
            </a: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0D42BFD4-B0EC-9536-05C2-476FF91298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2" y="227782"/>
            <a:ext cx="2451928" cy="1273829"/>
          </a:xfrm>
          <a:prstGeom prst="rect">
            <a:avLst/>
          </a:prstGeom>
        </p:spPr>
      </p:pic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57C10EA7-B253-1B0D-C294-6DEAD219846C}"/>
              </a:ext>
            </a:extLst>
          </p:cNvPr>
          <p:cNvCxnSpPr/>
          <p:nvPr/>
        </p:nvCxnSpPr>
        <p:spPr>
          <a:xfrm flipV="1">
            <a:off x="2887499" y="596668"/>
            <a:ext cx="298638" cy="672088"/>
          </a:xfrm>
          <a:prstGeom prst="line">
            <a:avLst/>
          </a:prstGeom>
          <a:ln w="28575">
            <a:solidFill>
              <a:srgbClr val="3233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6A3E996-0D6D-5B8F-71F5-707E7EEBFFED}"/>
              </a:ext>
            </a:extLst>
          </p:cNvPr>
          <p:cNvSpPr/>
          <p:nvPr/>
        </p:nvSpPr>
        <p:spPr>
          <a:xfrm rot="10800000">
            <a:off x="4172847" y="2849709"/>
            <a:ext cx="2912990" cy="1283868"/>
          </a:xfrm>
          <a:prstGeom prst="round2SameRect">
            <a:avLst/>
          </a:prstGeom>
          <a:noFill/>
          <a:ln w="12700">
            <a:solidFill>
              <a:srgbClr val="323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6" name="Organigramme : Procédé 5">
            <a:extLst>
              <a:ext uri="{FF2B5EF4-FFF2-40B4-BE49-F238E27FC236}">
                <a16:creationId xmlns:a16="http://schemas.microsoft.com/office/drawing/2014/main" id="{BFE68198-E711-31C9-2E00-BD048F93CAE6}"/>
              </a:ext>
            </a:extLst>
          </p:cNvPr>
          <p:cNvSpPr/>
          <p:nvPr/>
        </p:nvSpPr>
        <p:spPr>
          <a:xfrm>
            <a:off x="4172846" y="2760382"/>
            <a:ext cx="1571880" cy="85501"/>
          </a:xfrm>
          <a:prstGeom prst="flowChartProcess">
            <a:avLst/>
          </a:prstGeom>
          <a:solidFill>
            <a:srgbClr val="3233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E1868E46-C2F0-AA60-FC58-5BD5880C82E0}"/>
              </a:ext>
            </a:extLst>
          </p:cNvPr>
          <p:cNvSpPr/>
          <p:nvPr/>
        </p:nvSpPr>
        <p:spPr>
          <a:xfrm>
            <a:off x="5744724" y="2756788"/>
            <a:ext cx="45719" cy="94514"/>
          </a:xfrm>
          <a:prstGeom prst="rtTriangle">
            <a:avLst/>
          </a:prstGeom>
          <a:solidFill>
            <a:srgbClr val="3233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85B1C813-1E4D-1345-64BE-F4AF85FC2F4B}"/>
              </a:ext>
            </a:extLst>
          </p:cNvPr>
          <p:cNvSpPr/>
          <p:nvPr/>
        </p:nvSpPr>
        <p:spPr>
          <a:xfrm rot="10800000">
            <a:off x="319352" y="2533957"/>
            <a:ext cx="3594366" cy="1603373"/>
          </a:xfrm>
          <a:prstGeom prst="round2SameRect">
            <a:avLst/>
          </a:prstGeom>
          <a:noFill/>
          <a:ln w="12700">
            <a:solidFill>
              <a:srgbClr val="323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1" name="Organigramme : Procédé 10">
            <a:extLst>
              <a:ext uri="{FF2B5EF4-FFF2-40B4-BE49-F238E27FC236}">
                <a16:creationId xmlns:a16="http://schemas.microsoft.com/office/drawing/2014/main" id="{475F0EA8-90E0-6E22-EC7E-A19C26FECE71}"/>
              </a:ext>
            </a:extLst>
          </p:cNvPr>
          <p:cNvSpPr/>
          <p:nvPr/>
        </p:nvSpPr>
        <p:spPr>
          <a:xfrm>
            <a:off x="319350" y="2458713"/>
            <a:ext cx="1897807" cy="75750"/>
          </a:xfrm>
          <a:prstGeom prst="flowChartProcess">
            <a:avLst/>
          </a:prstGeom>
          <a:solidFill>
            <a:srgbClr val="3233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Triangle rectangle 18">
            <a:extLst>
              <a:ext uri="{FF2B5EF4-FFF2-40B4-BE49-F238E27FC236}">
                <a16:creationId xmlns:a16="http://schemas.microsoft.com/office/drawing/2014/main" id="{3EE29C79-2C4A-6EC2-FDE9-0A9A26206FD6}"/>
              </a:ext>
            </a:extLst>
          </p:cNvPr>
          <p:cNvSpPr/>
          <p:nvPr/>
        </p:nvSpPr>
        <p:spPr>
          <a:xfrm>
            <a:off x="2214170" y="2457445"/>
            <a:ext cx="45719" cy="77780"/>
          </a:xfrm>
          <a:prstGeom prst="rtTriangle">
            <a:avLst/>
          </a:prstGeom>
          <a:solidFill>
            <a:srgbClr val="3233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 : avec coins arrondis en haut 52">
            <a:extLst>
              <a:ext uri="{FF2B5EF4-FFF2-40B4-BE49-F238E27FC236}">
                <a16:creationId xmlns:a16="http://schemas.microsoft.com/office/drawing/2014/main" id="{0F9264DF-39B3-50C2-584C-5A0B5DD6521D}"/>
              </a:ext>
            </a:extLst>
          </p:cNvPr>
          <p:cNvSpPr/>
          <p:nvPr/>
        </p:nvSpPr>
        <p:spPr>
          <a:xfrm rot="10800000">
            <a:off x="394487" y="4596081"/>
            <a:ext cx="6691350" cy="798401"/>
          </a:xfrm>
          <a:prstGeom prst="round2SameRect">
            <a:avLst/>
          </a:prstGeom>
          <a:noFill/>
          <a:ln w="12700">
            <a:solidFill>
              <a:srgbClr val="323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55" name="Triangle rectangle 54">
            <a:extLst>
              <a:ext uri="{FF2B5EF4-FFF2-40B4-BE49-F238E27FC236}">
                <a16:creationId xmlns:a16="http://schemas.microsoft.com/office/drawing/2014/main" id="{B024DEC9-9EBE-4A79-209F-76019C26F95C}"/>
              </a:ext>
            </a:extLst>
          </p:cNvPr>
          <p:cNvSpPr/>
          <p:nvPr/>
        </p:nvSpPr>
        <p:spPr>
          <a:xfrm>
            <a:off x="2950093" y="4516285"/>
            <a:ext cx="152459" cy="85501"/>
          </a:xfrm>
          <a:prstGeom prst="rtTriangle">
            <a:avLst/>
          </a:prstGeom>
          <a:solidFill>
            <a:srgbClr val="3233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 : avec coins arrondis en haut 55">
            <a:extLst>
              <a:ext uri="{FF2B5EF4-FFF2-40B4-BE49-F238E27FC236}">
                <a16:creationId xmlns:a16="http://schemas.microsoft.com/office/drawing/2014/main" id="{AF524F21-7397-780D-8765-07DF66A1DEC5}"/>
              </a:ext>
            </a:extLst>
          </p:cNvPr>
          <p:cNvSpPr/>
          <p:nvPr/>
        </p:nvSpPr>
        <p:spPr>
          <a:xfrm rot="10800000">
            <a:off x="408824" y="5884633"/>
            <a:ext cx="6796628" cy="3241280"/>
          </a:xfrm>
          <a:prstGeom prst="round2SameRect">
            <a:avLst>
              <a:gd name="adj1" fmla="val 10591"/>
              <a:gd name="adj2" fmla="val 0"/>
            </a:avLst>
          </a:prstGeom>
          <a:noFill/>
          <a:ln w="12700">
            <a:solidFill>
              <a:srgbClr val="323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57" name="Organigramme : Procédé 56">
            <a:extLst>
              <a:ext uri="{FF2B5EF4-FFF2-40B4-BE49-F238E27FC236}">
                <a16:creationId xmlns:a16="http://schemas.microsoft.com/office/drawing/2014/main" id="{9ADBF9A0-197A-C8E7-94E5-7535471330CD}"/>
              </a:ext>
            </a:extLst>
          </p:cNvPr>
          <p:cNvSpPr/>
          <p:nvPr/>
        </p:nvSpPr>
        <p:spPr>
          <a:xfrm>
            <a:off x="399946" y="5796131"/>
            <a:ext cx="2636872" cy="92060"/>
          </a:xfrm>
          <a:prstGeom prst="flowChartProcess">
            <a:avLst/>
          </a:prstGeom>
          <a:solidFill>
            <a:srgbClr val="3233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8" name="Triangle rectangle 57">
            <a:extLst>
              <a:ext uri="{FF2B5EF4-FFF2-40B4-BE49-F238E27FC236}">
                <a16:creationId xmlns:a16="http://schemas.microsoft.com/office/drawing/2014/main" id="{255B6F6C-4DD1-7B1E-74A8-D203A6DFAAA0}"/>
              </a:ext>
            </a:extLst>
          </p:cNvPr>
          <p:cNvSpPr/>
          <p:nvPr/>
        </p:nvSpPr>
        <p:spPr>
          <a:xfrm>
            <a:off x="3036818" y="5797046"/>
            <a:ext cx="77096" cy="92061"/>
          </a:xfrm>
          <a:prstGeom prst="rtTriangle">
            <a:avLst/>
          </a:prstGeom>
          <a:solidFill>
            <a:srgbClr val="3233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Procédé 58">
            <a:extLst>
              <a:ext uri="{FF2B5EF4-FFF2-40B4-BE49-F238E27FC236}">
                <a16:creationId xmlns:a16="http://schemas.microsoft.com/office/drawing/2014/main" id="{CF028114-BBC4-2D6C-186F-E6D36EA16961}"/>
              </a:ext>
            </a:extLst>
          </p:cNvPr>
          <p:cNvSpPr/>
          <p:nvPr/>
        </p:nvSpPr>
        <p:spPr>
          <a:xfrm>
            <a:off x="389451" y="4517136"/>
            <a:ext cx="2560642" cy="85501"/>
          </a:xfrm>
          <a:prstGeom prst="flowChartProcess">
            <a:avLst/>
          </a:prstGeom>
          <a:solidFill>
            <a:srgbClr val="3233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object 22"/>
          <p:cNvSpPr txBox="1"/>
          <p:nvPr/>
        </p:nvSpPr>
        <p:spPr>
          <a:xfrm>
            <a:off x="4374752" y="1354904"/>
            <a:ext cx="3075906" cy="8335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423" marR="0">
              <a:lnSpc>
                <a:spcPts val="112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E6007E"/>
                </a:solidFill>
                <a:latin typeface="CCNTGH+VAGRoundedStd-Bold"/>
              </a:rPr>
              <a:t>Communauté d’agglomération Terres de Montaigu</a:t>
            </a:r>
            <a:endParaRPr sz="900" dirty="0">
              <a:solidFill>
                <a:srgbClr val="E6007E"/>
              </a:solidFill>
              <a:latin typeface="CCNTGH+VAGRoundedStd-Bold"/>
            </a:endParaRPr>
          </a:p>
          <a:p>
            <a:pPr marL="150082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900" dirty="0">
                <a:solidFill>
                  <a:srgbClr val="E6007E"/>
                </a:solidFill>
                <a:latin typeface="CCNTGH+VAGRoundedStd-Bold"/>
              </a:rPr>
              <a:t>  Service Mobilité</a:t>
            </a:r>
          </a:p>
          <a:p>
            <a:pPr marL="182563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b="1" dirty="0">
                <a:solidFill>
                  <a:srgbClr val="221E1F"/>
                </a:solidFill>
                <a:latin typeface="Simply"/>
                <a:cs typeface="RMQRDF+VAGRoundedStd-Light"/>
              </a:rPr>
              <a:t>Adresse postale : 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35 Avenue Villebois Mareuil | BP40306 |                  85603 MONTAIGU-VENDEE</a:t>
            </a:r>
          </a:p>
          <a:p>
            <a:pPr marL="182563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b="1" dirty="0">
                <a:solidFill>
                  <a:srgbClr val="221E1F"/>
                </a:solidFill>
                <a:latin typeface="Simply"/>
                <a:cs typeface="RMQRDF+VAGRoundedStd-Light"/>
              </a:rPr>
              <a:t>Adresse accueil 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: 440 rue du Mondial | MONTAIGU-VENDÉE</a:t>
            </a:r>
          </a:p>
          <a:p>
            <a:pPr marL="150082" marR="0">
              <a:lnSpc>
                <a:spcPts val="999"/>
              </a:lnSpc>
              <a:spcBef>
                <a:spcPts val="69"/>
              </a:spcBef>
              <a:spcAft>
                <a:spcPts val="0"/>
              </a:spcAft>
            </a:pP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 </a:t>
            </a:r>
            <a:r>
              <a:rPr sz="800" dirty="0">
                <a:solidFill>
                  <a:srgbClr val="221E1F"/>
                </a:solidFill>
                <a:latin typeface="Simply"/>
                <a:cs typeface="RMQRDF+VAGRoundedStd-Light"/>
              </a:rPr>
              <a:t>du lundi au mercredi de 9h à 12h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30</a:t>
            </a:r>
            <a:r>
              <a:rPr sz="800" dirty="0">
                <a:solidFill>
                  <a:srgbClr val="221E1F"/>
                </a:solidFill>
                <a:latin typeface="Simply"/>
                <a:cs typeface="RMQRDF+VAGRoundedStd-Light"/>
              </a:rPr>
              <a:t> et de 14h à 17h</a:t>
            </a:r>
            <a:r>
              <a:rPr lang="fr-FR" sz="800" dirty="0">
                <a:solidFill>
                  <a:srgbClr val="221E1F"/>
                </a:solidFill>
                <a:latin typeface="Simply"/>
                <a:cs typeface="RMQRDF+VAGRoundedStd-Light"/>
              </a:rPr>
              <a:t>30</a:t>
            </a:r>
            <a:endParaRPr sz="800" dirty="0">
              <a:solidFill>
                <a:srgbClr val="221E1F"/>
              </a:solidFill>
              <a:latin typeface="Simply"/>
              <a:cs typeface="RMQRDF+VAGRoundedStd-Light"/>
            </a:endParaRPr>
          </a:p>
        </p:txBody>
      </p:sp>
      <p:sp>
        <p:nvSpPr>
          <p:cNvPr id="73" name="object 13"/>
          <p:cNvSpPr/>
          <p:nvPr/>
        </p:nvSpPr>
        <p:spPr>
          <a:xfrm>
            <a:off x="4553878" y="2215696"/>
            <a:ext cx="98886" cy="77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" name="object 24"/>
          <p:cNvSpPr txBox="1"/>
          <p:nvPr/>
        </p:nvSpPr>
        <p:spPr>
          <a:xfrm>
            <a:off x="3672036" y="2192605"/>
            <a:ext cx="3058542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9858" marR="0">
              <a:lnSpc>
                <a:spcPts val="972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02 55 36 02 07</a:t>
            </a:r>
            <a:r>
              <a:rPr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- </a:t>
            </a:r>
            <a:r>
              <a:rPr lang="fr-FR" sz="800" dirty="0">
                <a:solidFill>
                  <a:srgbClr val="221E1F"/>
                </a:solidFill>
                <a:latin typeface="RMQRDF+VAGRoundedStd-Light"/>
                <a:cs typeface="RMQRDF+VAGRoundedStd-Light"/>
              </a:rPr>
              <a:t>mobilite@terresdemontaigu.fr</a:t>
            </a:r>
            <a:endParaRPr sz="800" dirty="0">
              <a:solidFill>
                <a:srgbClr val="221E1F"/>
              </a:solidFill>
              <a:latin typeface="RMQRDF+VAGRoundedStd-Light"/>
              <a:cs typeface="RMQRDF+VAGRoundedStd-Light"/>
            </a:endParaRPr>
          </a:p>
        </p:txBody>
      </p:sp>
    </p:spTree>
    <p:extLst>
      <p:ext uri="{BB962C8B-B14F-4D97-AF65-F5344CB8AC3E}">
        <p14:creationId xmlns:p14="http://schemas.microsoft.com/office/powerpoint/2010/main" val="29070687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676</Words>
  <Application>Microsoft Office PowerPoint</Application>
  <PresentationFormat>Personnalisé</PresentationFormat>
  <Paragraphs>69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SAUCRD+VAGRoundedStd-Black</vt:lpstr>
      <vt:lpstr>Wingdings</vt:lpstr>
      <vt:lpstr>RMQRDF+VAGRoundedStd-Light</vt:lpstr>
      <vt:lpstr>Simply</vt:lpstr>
      <vt:lpstr>CCNTGH+VAGRoundedStd-Bold</vt:lpstr>
      <vt:lpstr>Arial</vt:lpstr>
      <vt:lpstr>Calibri</vt:lpstr>
      <vt:lpstr>Theme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j.rabiller</dc:creator>
  <cp:lastModifiedBy>Julie Rabiller</cp:lastModifiedBy>
  <cp:revision>19</cp:revision>
  <cp:lastPrinted>2023-04-12T15:17:09Z</cp:lastPrinted>
  <dcterms:modified xsi:type="dcterms:W3CDTF">2023-05-11T12:15:56Z</dcterms:modified>
</cp:coreProperties>
</file>